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9"/>
  </p:notesMasterIdLst>
  <p:sldIdLst>
    <p:sldId id="257" r:id="rId5"/>
    <p:sldId id="258" r:id="rId6"/>
    <p:sldId id="277" r:id="rId7"/>
    <p:sldId id="278" r:id="rId8"/>
    <p:sldId id="279" r:id="rId9"/>
    <p:sldId id="280" r:id="rId10"/>
    <p:sldId id="292" r:id="rId11"/>
    <p:sldId id="281" r:id="rId12"/>
    <p:sldId id="285" r:id="rId13"/>
    <p:sldId id="286" r:id="rId14"/>
    <p:sldId id="287" r:id="rId15"/>
    <p:sldId id="288" r:id="rId16"/>
    <p:sldId id="295" r:id="rId17"/>
    <p:sldId id="282" r:id="rId18"/>
    <p:sldId id="293" r:id="rId19"/>
    <p:sldId id="283" r:id="rId20"/>
    <p:sldId id="284" r:id="rId21"/>
    <p:sldId id="289" r:id="rId22"/>
    <p:sldId id="264" r:id="rId23"/>
    <p:sldId id="291" r:id="rId24"/>
    <p:sldId id="290" r:id="rId25"/>
    <p:sldId id="296" r:id="rId26"/>
    <p:sldId id="265" r:id="rId27"/>
    <p:sldId id="273" r:id="rId28"/>
  </p:sldIdLst>
  <p:sldSz cx="9144000" cy="6858000" type="screen4x3"/>
  <p:notesSz cx="6797675" cy="987266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0926"/>
    <a:srgbClr val="327FB7"/>
    <a:srgbClr val="5A5A59"/>
    <a:srgbClr val="1015DA"/>
    <a:srgbClr val="A52E77"/>
    <a:srgbClr val="E48330"/>
    <a:srgbClr val="3E9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023" autoAdjust="0"/>
  </p:normalViewPr>
  <p:slideViewPr>
    <p:cSldViewPr>
      <p:cViewPr varScale="1">
        <p:scale>
          <a:sx n="58" d="100"/>
          <a:sy n="58" d="100"/>
        </p:scale>
        <p:origin x="78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FE7CE-D2A9-4713-9315-8A1FE47564B4}" type="datetimeFigureOut">
              <a:rPr lang="nl-NL" smtClean="0"/>
              <a:t>21-9-2017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1FC33-50EA-4F96-A9ED-86733F15E9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91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Observaties en vorderingen worden</a:t>
            </a:r>
            <a:r>
              <a:rPr lang="nl-NL" baseline="0" dirty="0" smtClean="0"/>
              <a:t> genoteerd in Kijk. Taal, rekenen, </a:t>
            </a:r>
            <a:r>
              <a:rPr lang="nl-NL" baseline="0" dirty="0" err="1" smtClean="0"/>
              <a:t>Soc</a:t>
            </a:r>
            <a:r>
              <a:rPr lang="nl-NL" baseline="0" dirty="0" smtClean="0"/>
              <a:t> Em. en motoriek. Twee keer per </a:t>
            </a:r>
            <a:r>
              <a:rPr lang="nl-NL" baseline="0" smtClean="0"/>
              <a:t>jaar ingevuld.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1FC33-50EA-4F96-A9ED-86733F15E9D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23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70DCB-5B70-4869-8921-F0585D0586F5}" type="datetimeFigureOut">
              <a:rPr lang="nl-NL" smtClean="0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E42D9-82E3-4974-8F85-323E225DE4A5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70DCB-5B70-4869-8921-F0585D0586F5}" type="datetimeFigureOut">
              <a:rPr lang="nl-NL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E42D9-82E3-4974-8F85-323E225DE4A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86652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sz="4800" b="1">
                <a:solidFill>
                  <a:srgbClr val="3E92C4"/>
                </a:solidFill>
                <a:latin typeface="Signika-Light"/>
                <a:ea typeface="Tahoma" pitchFamily="34" charset="0"/>
                <a:cs typeface="Signika-Light"/>
              </a:rPr>
              <a:t>Click to edit Master title style</a:t>
            </a:r>
            <a:endParaRPr lang="nl-NL" sz="3800" b="1" dirty="0">
              <a:solidFill>
                <a:srgbClr val="3E92C4"/>
              </a:solidFill>
              <a:latin typeface="Signika-Light"/>
              <a:ea typeface="Tahoma" pitchFamily="34" charset="0"/>
              <a:cs typeface="Signika-Light"/>
            </a:endParaRPr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7246588" cy="347680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l-NL" sz="1600">
                <a:solidFill>
                  <a:srgbClr val="5A5A59"/>
                </a:solidFill>
                <a:latin typeface="Signika-Light"/>
                <a:cs typeface="Signika-Light"/>
              </a:rPr>
              <a:t>Click to edit Master subtitle style</a:t>
            </a:r>
            <a:endParaRPr lang="nl-NL" sz="1600" dirty="0">
              <a:solidFill>
                <a:srgbClr val="5A5A59"/>
              </a:solidFill>
              <a:latin typeface="Signika-Light"/>
              <a:cs typeface="Signika-Ligh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6A3E3-A4F9-415D-925B-28BAC4074637}" type="datetimeFigureOut">
              <a:rPr lang="nl-NL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5CBF4-F4C0-4E51-A2DE-66CD3FDED7B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86652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sz="4800" b="1">
                <a:solidFill>
                  <a:srgbClr val="3E92C4"/>
                </a:solidFill>
                <a:latin typeface="Signika-Light"/>
                <a:ea typeface="Tahoma" pitchFamily="34" charset="0"/>
                <a:cs typeface="Signika-Light"/>
              </a:rPr>
              <a:t>Click to edit Master title style</a:t>
            </a:r>
            <a:endParaRPr lang="nl-NL" sz="3800" b="1" dirty="0">
              <a:solidFill>
                <a:srgbClr val="3E92C4"/>
              </a:solidFill>
              <a:latin typeface="Signika-Light"/>
              <a:ea typeface="Tahoma" pitchFamily="34" charset="0"/>
              <a:cs typeface="Signika-Light"/>
            </a:endParaRPr>
          </a:p>
        </p:txBody>
      </p:sp>
      <p:sp>
        <p:nvSpPr>
          <p:cNvPr id="8" name="Ondertitel 2"/>
          <p:cNvSpPr>
            <a:spLocks noGrp="1"/>
          </p:cNvSpPr>
          <p:nvPr>
            <p:ph type="subTitle" idx="4294967295"/>
          </p:nvPr>
        </p:nvSpPr>
        <p:spPr>
          <a:xfrm>
            <a:off x="611560" y="1700808"/>
            <a:ext cx="7246588" cy="347680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l-NL" sz="1600">
                <a:solidFill>
                  <a:srgbClr val="5A5A59"/>
                </a:solidFill>
                <a:latin typeface="Signika-Light"/>
                <a:cs typeface="Signika-Light"/>
              </a:rPr>
              <a:t>Click to edit Master subtitle style</a:t>
            </a:r>
            <a:endParaRPr lang="nl-NL" sz="1600" dirty="0">
              <a:solidFill>
                <a:srgbClr val="5A5A59"/>
              </a:solidFill>
              <a:latin typeface="Signika-Light"/>
              <a:cs typeface="Signika-Ligh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D5F18-E57B-4137-809E-82C5485FD2AB}" type="datetimeFigureOut">
              <a:rPr lang="nl-NL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B370F-31D8-40FB-9A69-C8D2730A0B5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86652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sz="4800" b="1">
                <a:solidFill>
                  <a:srgbClr val="3E92C4"/>
                </a:solidFill>
                <a:latin typeface="Signika-Light"/>
                <a:ea typeface="Tahoma" pitchFamily="34" charset="0"/>
                <a:cs typeface="Signika-Light"/>
              </a:rPr>
              <a:t>Click to edit Master title style</a:t>
            </a:r>
            <a:endParaRPr lang="nl-NL" sz="3800" b="1" dirty="0">
              <a:solidFill>
                <a:srgbClr val="3E92C4"/>
              </a:solidFill>
              <a:latin typeface="Signika-Light"/>
              <a:ea typeface="Tahoma" pitchFamily="34" charset="0"/>
              <a:cs typeface="Signika-Light"/>
            </a:endParaRPr>
          </a:p>
        </p:txBody>
      </p:sp>
      <p:sp>
        <p:nvSpPr>
          <p:cNvPr id="8" name="Ondertitel 2"/>
          <p:cNvSpPr>
            <a:spLocks noGrp="1"/>
          </p:cNvSpPr>
          <p:nvPr>
            <p:ph type="subTitle" idx="4294967295"/>
          </p:nvPr>
        </p:nvSpPr>
        <p:spPr>
          <a:xfrm>
            <a:off x="611560" y="1700808"/>
            <a:ext cx="7246588" cy="347680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l-NL" sz="1600">
                <a:solidFill>
                  <a:srgbClr val="5A5A59"/>
                </a:solidFill>
                <a:latin typeface="Signika-Light"/>
                <a:cs typeface="Signika-Light"/>
              </a:rPr>
              <a:t>Click to edit Master subtitle style</a:t>
            </a:r>
            <a:endParaRPr lang="nl-NL" sz="1600" dirty="0">
              <a:solidFill>
                <a:srgbClr val="5A5A59"/>
              </a:solidFill>
              <a:latin typeface="Signika-Light"/>
              <a:cs typeface="Signika-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6A9F4-11F6-4594-9DFB-8F4F2D33922A}" type="datetimeFigureOut">
              <a:rPr lang="nl-NL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496C-29B2-4672-ADF2-23C8D3E741B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86652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sz="4800" b="1">
                <a:solidFill>
                  <a:srgbClr val="3E92C4"/>
                </a:solidFill>
                <a:latin typeface="Signika-Light"/>
                <a:ea typeface="Tahoma" pitchFamily="34" charset="0"/>
                <a:cs typeface="Signika-Light"/>
              </a:rPr>
              <a:t>Click to edit Master title style</a:t>
            </a:r>
            <a:endParaRPr lang="nl-NL" sz="3800" b="1" dirty="0">
              <a:solidFill>
                <a:srgbClr val="3E92C4"/>
              </a:solidFill>
              <a:latin typeface="Signika-Light"/>
              <a:ea typeface="Tahoma" pitchFamily="34" charset="0"/>
              <a:cs typeface="Signika-Light"/>
            </a:endParaRPr>
          </a:p>
        </p:txBody>
      </p:sp>
      <p:sp>
        <p:nvSpPr>
          <p:cNvPr id="9" name="Ondertitel 2"/>
          <p:cNvSpPr>
            <a:spLocks noGrp="1"/>
          </p:cNvSpPr>
          <p:nvPr>
            <p:ph type="subTitle" idx="4294967295"/>
          </p:nvPr>
        </p:nvSpPr>
        <p:spPr>
          <a:xfrm>
            <a:off x="611560" y="1700808"/>
            <a:ext cx="7246588" cy="347680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l-NL" sz="1600">
                <a:solidFill>
                  <a:srgbClr val="5A5A59"/>
                </a:solidFill>
                <a:latin typeface="Signika-Light"/>
                <a:cs typeface="Signika-Light"/>
              </a:rPr>
              <a:t>Click to edit Master subtitle style</a:t>
            </a:r>
            <a:endParaRPr lang="nl-NL" sz="1600" dirty="0">
              <a:solidFill>
                <a:srgbClr val="5A5A59"/>
              </a:solidFill>
              <a:latin typeface="Signika-Light"/>
              <a:cs typeface="Signika-Ligh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57826-9539-4687-8504-4C4744CB7DA5}" type="datetimeFigureOut">
              <a:rPr lang="nl-NL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B1AB6-7DE5-4BD0-B26B-B827C3B05FB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86652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sz="4800" b="1">
                <a:solidFill>
                  <a:srgbClr val="3E92C4"/>
                </a:solidFill>
                <a:latin typeface="Signika-Light"/>
                <a:ea typeface="Tahoma" pitchFamily="34" charset="0"/>
                <a:cs typeface="Signika-Light"/>
              </a:rPr>
              <a:t>Click to edit Master title style</a:t>
            </a:r>
            <a:endParaRPr lang="nl-NL" sz="3800" b="1" dirty="0">
              <a:solidFill>
                <a:srgbClr val="3E92C4"/>
              </a:solidFill>
              <a:latin typeface="Signika-Light"/>
              <a:ea typeface="Tahoma" pitchFamily="34" charset="0"/>
              <a:cs typeface="Signika-Light"/>
            </a:endParaRPr>
          </a:p>
        </p:txBody>
      </p:sp>
      <p:sp>
        <p:nvSpPr>
          <p:cNvPr id="11" name="Ondertitel 2"/>
          <p:cNvSpPr>
            <a:spLocks noGrp="1"/>
          </p:cNvSpPr>
          <p:nvPr>
            <p:ph type="subTitle" idx="4294967295"/>
          </p:nvPr>
        </p:nvSpPr>
        <p:spPr>
          <a:xfrm>
            <a:off x="611560" y="1700808"/>
            <a:ext cx="7246588" cy="347680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l-NL" sz="1600">
                <a:solidFill>
                  <a:srgbClr val="5A5A59"/>
                </a:solidFill>
                <a:latin typeface="Signika-Light"/>
                <a:cs typeface="Signika-Light"/>
              </a:rPr>
              <a:t>Click to edit Master subtitle style</a:t>
            </a:r>
            <a:endParaRPr lang="nl-NL" sz="1600" dirty="0">
              <a:solidFill>
                <a:srgbClr val="5A5A59"/>
              </a:solidFill>
              <a:latin typeface="Signika-Light"/>
              <a:cs typeface="Signika-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6A3E3-A4F9-415D-925B-28BAC4074637}" type="datetimeFigureOut">
              <a:rPr lang="nl-NL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5CBF4-F4C0-4E51-A2DE-66CD3FDED7B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D5F18-E57B-4137-809E-82C5485FD2AB}" type="datetimeFigureOut">
              <a:rPr lang="nl-NL" smtClean="0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B370F-31D8-40FB-9A69-C8D2730A0B5B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Drag picture to placeholder or click icon to add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21-9-2017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27584" y="1196752"/>
            <a:ext cx="74888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27584" y="2348881"/>
            <a:ext cx="74888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Platte tekst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49" r:id="rId12"/>
    <p:sldLayoutId id="2147483650" r:id="rId13"/>
    <p:sldLayoutId id="2147483651" r:id="rId14"/>
    <p:sldLayoutId id="2147483652" r:id="rId15"/>
    <p:sldLayoutId id="2147483653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600" kern="120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488832" cy="1800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  <a:latin typeface="Segoe Print" pitchFamily="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Segoe Print" pitchFamily="2" charset="0"/>
              </a:rPr>
            </a:br>
            <a:r>
              <a:rPr lang="en-US" dirty="0" smtClean="0">
                <a:solidFill>
                  <a:srgbClr val="0070C0"/>
                </a:solidFill>
                <a:latin typeface="Segoe Print" pitchFamily="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Segoe Print" pitchFamily="2" charset="0"/>
              </a:rPr>
            </a:br>
            <a:r>
              <a:rPr lang="en-US" dirty="0" smtClean="0">
                <a:solidFill>
                  <a:srgbClr val="0070C0"/>
                </a:solidFill>
                <a:latin typeface="Segoe Print" pitchFamily="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Segoe Print" pitchFamily="2" charset="0"/>
              </a:rPr>
            </a:b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Welkom          de     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groep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!</a:t>
            </a:r>
            <a:endParaRPr lang="en-US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13314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196752"/>
            <a:ext cx="1800200" cy="1824418"/>
          </a:xfrm>
          <a:prstGeom prst="rect">
            <a:avLst/>
          </a:prstGeom>
          <a:noFill/>
        </p:spPr>
      </p:pic>
      <p:pic>
        <p:nvPicPr>
          <p:cNvPr id="6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852936"/>
            <a:ext cx="539899" cy="547162"/>
          </a:xfrm>
          <a:prstGeom prst="rect">
            <a:avLst/>
          </a:prstGeom>
          <a:noFill/>
        </p:spPr>
      </p:pic>
      <p:pic>
        <p:nvPicPr>
          <p:cNvPr id="7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916832"/>
            <a:ext cx="852626" cy="864096"/>
          </a:xfrm>
          <a:prstGeom prst="rect">
            <a:avLst/>
          </a:prstGeom>
          <a:noFill/>
        </p:spPr>
      </p:pic>
      <p:pic>
        <p:nvPicPr>
          <p:cNvPr id="9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340768"/>
            <a:ext cx="576064" cy="583814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1475656" y="4005064"/>
            <a:ext cx="6480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rgbClr val="002060"/>
                </a:solidFill>
                <a:latin typeface="Segoe Print" pitchFamily="2" charset="0"/>
              </a:rPr>
              <a:t>Informatieavond groep 2b en 3b</a:t>
            </a:r>
          </a:p>
          <a:p>
            <a:pPr algn="ctr"/>
            <a:endParaRPr lang="nl-NL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algn="ctr"/>
            <a:r>
              <a:rPr lang="nl-NL" sz="2000" dirty="0" smtClean="0">
                <a:solidFill>
                  <a:srgbClr val="002060"/>
                </a:solidFill>
                <a:latin typeface="Segoe Print" pitchFamily="2" charset="0"/>
              </a:rPr>
              <a:t>2017-2018</a:t>
            </a:r>
            <a:endParaRPr lang="nl-NL" sz="2000" dirty="0">
              <a:solidFill>
                <a:srgbClr val="00206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31640" y="40466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002060"/>
                </a:solidFill>
                <a:latin typeface="Segoe Print" pitchFamily="2" charset="0"/>
              </a:rPr>
              <a:t>……..en werken!</a:t>
            </a:r>
            <a:endParaRPr lang="nl-NL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4098" name="Picture 2" descr="J:\foto´s informatieavond\informatieavond 2017\20170905_115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645024"/>
            <a:ext cx="5400600" cy="3037838"/>
          </a:xfrm>
          <a:prstGeom prst="rect">
            <a:avLst/>
          </a:prstGeom>
          <a:noFill/>
        </p:spPr>
      </p:pic>
      <p:pic>
        <p:nvPicPr>
          <p:cNvPr id="11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52626" cy="864096"/>
          </a:xfrm>
          <a:prstGeom prst="rect">
            <a:avLst/>
          </a:prstGeom>
          <a:noFill/>
        </p:spPr>
      </p:pic>
      <p:pic>
        <p:nvPicPr>
          <p:cNvPr id="12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0171">
            <a:off x="8100392" y="5589240"/>
            <a:ext cx="852626" cy="864096"/>
          </a:xfrm>
          <a:prstGeom prst="rect">
            <a:avLst/>
          </a:prstGeom>
          <a:noFill/>
        </p:spPr>
      </p:pic>
      <p:pic>
        <p:nvPicPr>
          <p:cNvPr id="15" name="Afbeelding 14" descr="20170911_1153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268760"/>
            <a:ext cx="3923928" cy="2207210"/>
          </a:xfrm>
          <a:prstGeom prst="rect">
            <a:avLst/>
          </a:prstGeom>
        </p:spPr>
      </p:pic>
      <p:pic>
        <p:nvPicPr>
          <p:cNvPr id="16" name="Afbeelding 15" descr="20170911_1154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628800"/>
            <a:ext cx="4355976" cy="24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7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0171">
            <a:off x="7728562" y="535961"/>
            <a:ext cx="852626" cy="8640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31640" y="40466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002060"/>
                </a:solidFill>
                <a:latin typeface="Segoe Print" pitchFamily="2" charset="0"/>
              </a:rPr>
              <a:t>Groep 3 ~ </a:t>
            </a:r>
            <a:r>
              <a:rPr lang="nl-NL" sz="3600" b="1" dirty="0" smtClean="0">
                <a:solidFill>
                  <a:srgbClr val="002060"/>
                </a:solidFill>
                <a:latin typeface="Segoe Print" pitchFamily="2" charset="0"/>
              </a:rPr>
              <a:t>Samen werken……. </a:t>
            </a:r>
            <a:endParaRPr lang="nl-NL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11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52626" cy="864096"/>
          </a:xfrm>
          <a:prstGeom prst="rect">
            <a:avLst/>
          </a:prstGeom>
          <a:noFill/>
        </p:spPr>
      </p:pic>
      <p:pic>
        <p:nvPicPr>
          <p:cNvPr id="14" name="Afbeelding 13" descr="20170905_1046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340768"/>
            <a:ext cx="3672408" cy="2065730"/>
          </a:xfrm>
          <a:prstGeom prst="rect">
            <a:avLst/>
          </a:prstGeom>
        </p:spPr>
      </p:pic>
      <p:pic>
        <p:nvPicPr>
          <p:cNvPr id="15" name="Picture 3" descr="J:\foto´s informatieavond\informatieavond 2017\20170905_105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4744527" cy="2668796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4734256"/>
            <a:ext cx="15796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12" descr="20170912_1134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077072"/>
            <a:ext cx="3931929" cy="2211710"/>
          </a:xfrm>
          <a:prstGeom prst="rect">
            <a:avLst/>
          </a:prstGeom>
        </p:spPr>
      </p:pic>
      <p:pic>
        <p:nvPicPr>
          <p:cNvPr id="18" name="Afbeelding 17" descr="20170905_1047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005064"/>
            <a:ext cx="4355976" cy="24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5" y="3886531"/>
            <a:ext cx="4764021" cy="2679762"/>
          </a:xfrm>
          <a:prstGeom prst="rect">
            <a:avLst/>
          </a:prstGeom>
          <a:effectLst>
            <a:outerShdw blurRad="50800" dist="50800" dir="5400000" algn="ctr" rotWithShape="0">
              <a:srgbClr val="FF33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31640" y="40466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002060"/>
                </a:solidFill>
                <a:latin typeface="Segoe Print" pitchFamily="2" charset="0"/>
              </a:rPr>
              <a:t>……… en spelen </a:t>
            </a:r>
            <a:endParaRPr lang="nl-NL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11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52626" cy="864096"/>
          </a:xfrm>
          <a:prstGeom prst="rect">
            <a:avLst/>
          </a:prstGeom>
          <a:noFill/>
        </p:spPr>
      </p:pic>
      <p:pic>
        <p:nvPicPr>
          <p:cNvPr id="12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0171">
            <a:off x="8100392" y="5589240"/>
            <a:ext cx="852626" cy="864096"/>
          </a:xfrm>
          <a:prstGeom prst="rect">
            <a:avLst/>
          </a:prstGeom>
          <a:noFill/>
        </p:spPr>
      </p:pic>
      <p:pic>
        <p:nvPicPr>
          <p:cNvPr id="17" name="Afbeelding 16" descr="20170911_1125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987" y="1505322"/>
            <a:ext cx="4315972" cy="2427734"/>
          </a:xfrm>
          <a:prstGeom prst="rect">
            <a:avLst/>
          </a:prstGeom>
          <a:effectLst>
            <a:outerShdw blurRad="50800" dist="50800" dir="5400000" algn="ctr" rotWithShape="0">
              <a:srgbClr val="C00000"/>
            </a:outerShdw>
          </a:effec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4032448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C00000"/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11" y="3537012"/>
            <a:ext cx="1685786" cy="2996952"/>
          </a:xfrm>
          <a:prstGeom prst="rect">
            <a:avLst/>
          </a:prstGeom>
          <a:effectLst>
            <a:outerShdw blurRad="50800" dist="50800" dir="5400000" algn="ctr" rotWithShape="0">
              <a:srgbClr val="FF33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555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74" y="2861086"/>
            <a:ext cx="3766223" cy="2118500"/>
          </a:xfrm>
          <a:prstGeom prst="rect">
            <a:avLst/>
          </a:prstGeom>
          <a:effectLst>
            <a:outerShdw blurRad="50800" dist="50800" dir="5400000" algn="ctr" rotWithShape="0">
              <a:srgbClr val="FF33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31640" y="40466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002060"/>
                </a:solidFill>
                <a:latin typeface="Segoe Print" pitchFamily="2" charset="0"/>
              </a:rPr>
              <a:t> Buiten spelen </a:t>
            </a:r>
            <a:endParaRPr lang="nl-NL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11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52626" cy="864096"/>
          </a:xfrm>
          <a:prstGeom prst="rect">
            <a:avLst/>
          </a:prstGeom>
          <a:noFill/>
        </p:spPr>
      </p:pic>
      <p:pic>
        <p:nvPicPr>
          <p:cNvPr id="12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0171">
            <a:off x="8100392" y="5589240"/>
            <a:ext cx="852626" cy="864096"/>
          </a:xfrm>
          <a:prstGeom prst="rect">
            <a:avLst/>
          </a:prstGeom>
          <a:noFill/>
        </p:spPr>
      </p:pic>
      <p:pic>
        <p:nvPicPr>
          <p:cNvPr id="9" name="Afbeelding 8" descr="M:\Foto's\2017-2018\groep 3b de Bijen\info avond\IMG_01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3"/>
            <a:ext cx="3312368" cy="223224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3300"/>
            </a:outerShdw>
          </a:effectLst>
        </p:spPr>
      </p:pic>
      <p:pic>
        <p:nvPicPr>
          <p:cNvPr id="10" name="Afbeelding 9" descr="M:\Foto's\2017-2018\groep 3b de Bijen\info avond\IMG_01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0996"/>
            <a:ext cx="3168352" cy="23780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3300"/>
            </a:outerShdw>
          </a:effectLst>
        </p:spPr>
      </p:pic>
      <p:pic>
        <p:nvPicPr>
          <p:cNvPr id="13" name="Afbeelding 12" descr="M:\Foto's\2017-2018\groep 3b de Bijen\info avond\IMG_01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7" y="3789040"/>
            <a:ext cx="2566081" cy="215820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3300"/>
            </a:outerShdw>
          </a:effectLst>
        </p:spPr>
      </p:pic>
      <p:pic>
        <p:nvPicPr>
          <p:cNvPr id="14" name="Afbeelding 13" descr="M:\Foto's\2017-2018\groep 3b de Bijen\info avond\IMG_011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3042"/>
            <a:ext cx="2460062" cy="202690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33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1463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11560" y="1340768"/>
            <a:ext cx="7488832" cy="43924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Segoe Print" pitchFamily="2" charset="0"/>
              </a:rPr>
              <a:t>2017 </a:t>
            </a:r>
          </a:p>
          <a:p>
            <a:pPr marL="285750" indent="-285750"/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	</a:t>
            </a:r>
            <a:r>
              <a:rPr lang="en-US" b="1" dirty="0" err="1" smtClean="0">
                <a:solidFill>
                  <a:srgbClr val="002060"/>
                </a:solidFill>
                <a:latin typeface="Segoe Print" pitchFamily="2" charset="0"/>
              </a:rPr>
              <a:t>Groep</a:t>
            </a:r>
            <a:r>
              <a:rPr lang="en-US" b="1" dirty="0" smtClean="0">
                <a:solidFill>
                  <a:srgbClr val="002060"/>
                </a:solidFill>
                <a:latin typeface="Segoe Print" pitchFamily="2" charset="0"/>
              </a:rPr>
              <a:t> 2 en 3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gaan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iedere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vrijdag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met de bus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naar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de </a:t>
            </a:r>
          </a:p>
          <a:p>
            <a:pPr marL="285750" indent="-285750"/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 	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gymzaal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Segoe Print" pitchFamily="2" charset="0"/>
              </a:rPr>
              <a:t>van de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Gijminkschool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</a:p>
          <a:p>
            <a:pPr marL="285750" indent="-285750"/>
            <a:endParaRPr lang="en-US" sz="800" dirty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/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	</a:t>
            </a:r>
            <a:r>
              <a:rPr lang="en-US" b="1" dirty="0" err="1" smtClean="0">
                <a:solidFill>
                  <a:srgbClr val="002060"/>
                </a:solidFill>
                <a:latin typeface="Segoe Print" pitchFamily="2" charset="0"/>
              </a:rPr>
              <a:t>Groep</a:t>
            </a:r>
            <a:r>
              <a:rPr lang="en-US" b="1" dirty="0" smtClean="0">
                <a:solidFill>
                  <a:srgbClr val="002060"/>
                </a:solidFill>
                <a:latin typeface="Segoe Print" pitchFamily="2" charset="0"/>
              </a:rPr>
              <a:t> 2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gymt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op </a:t>
            </a:r>
            <a:r>
              <a:rPr lang="en-US" dirty="0" err="1">
                <a:solidFill>
                  <a:srgbClr val="002060"/>
                </a:solidFill>
                <a:latin typeface="Segoe Print" pitchFamily="2" charset="0"/>
              </a:rPr>
              <a:t>woensdagmorgen</a:t>
            </a:r>
            <a:r>
              <a:rPr lang="en-US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in </a:t>
            </a:r>
            <a:r>
              <a:rPr lang="en-US" dirty="0">
                <a:solidFill>
                  <a:srgbClr val="002060"/>
                </a:solidFill>
                <a:latin typeface="Segoe Print" pitchFamily="2" charset="0"/>
              </a:rPr>
              <a:t>het </a:t>
            </a:r>
            <a:r>
              <a:rPr lang="en-US" dirty="0" err="1">
                <a:solidFill>
                  <a:srgbClr val="002060"/>
                </a:solidFill>
                <a:latin typeface="Segoe Print" pitchFamily="2" charset="0"/>
              </a:rPr>
              <a:t>speellokaal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</a:p>
          <a:p>
            <a:pPr marL="285750" indent="-285750"/>
            <a:endParaRPr lang="en-US" sz="2400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Segoe Print" pitchFamily="2" charset="0"/>
              </a:rPr>
              <a:t>2018</a:t>
            </a:r>
          </a:p>
          <a:p>
            <a:pPr marL="285750" indent="-285750"/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	</a:t>
            </a:r>
            <a:r>
              <a:rPr lang="en-US" b="1" dirty="0" err="1" smtClean="0">
                <a:solidFill>
                  <a:srgbClr val="002060"/>
                </a:solidFill>
                <a:latin typeface="Segoe Print" pitchFamily="2" charset="0"/>
              </a:rPr>
              <a:t>Groep</a:t>
            </a:r>
            <a:r>
              <a:rPr lang="en-US" b="1" dirty="0" smtClean="0">
                <a:solidFill>
                  <a:srgbClr val="002060"/>
                </a:solidFill>
                <a:latin typeface="Segoe Print" pitchFamily="2" charset="0"/>
              </a:rPr>
              <a:t> 2 en 3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gaan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om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de week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samen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met de bus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naar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de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gymzaal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</a:p>
          <a:p>
            <a:pPr marL="285750" indent="-285750"/>
            <a:endParaRPr lang="en-US" sz="800" b="1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/>
            <a:r>
              <a:rPr lang="en-US" b="1" dirty="0" smtClean="0">
                <a:solidFill>
                  <a:srgbClr val="002060"/>
                </a:solidFill>
                <a:latin typeface="Segoe Print" pitchFamily="2" charset="0"/>
              </a:rPr>
              <a:t>	</a:t>
            </a:r>
            <a:r>
              <a:rPr lang="en-US" b="1" dirty="0" err="1" smtClean="0">
                <a:solidFill>
                  <a:srgbClr val="002060"/>
                </a:solidFill>
                <a:latin typeface="Segoe Print" pitchFamily="2" charset="0"/>
              </a:rPr>
              <a:t>Groep</a:t>
            </a:r>
            <a:r>
              <a:rPr lang="en-US" b="1" dirty="0" smtClean="0">
                <a:solidFill>
                  <a:srgbClr val="002060"/>
                </a:solidFill>
                <a:latin typeface="Segoe Print" pitchFamily="2" charset="0"/>
              </a:rPr>
              <a:t> 3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gaat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om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de week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naar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het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zwembad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Markelo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</a:p>
          <a:p>
            <a:pPr marL="285750" indent="-285750"/>
            <a:endParaRPr lang="en-US" sz="800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/>
            <a:r>
              <a:rPr lang="en-US" b="1" dirty="0" smtClean="0">
                <a:solidFill>
                  <a:srgbClr val="002060"/>
                </a:solidFill>
                <a:latin typeface="Segoe Print" pitchFamily="2" charset="0"/>
              </a:rPr>
              <a:t>	</a:t>
            </a:r>
            <a:r>
              <a:rPr lang="en-US" b="1" dirty="0" err="1" smtClean="0">
                <a:solidFill>
                  <a:srgbClr val="002060"/>
                </a:solidFill>
                <a:latin typeface="Segoe Print" pitchFamily="2" charset="0"/>
              </a:rPr>
              <a:t>Groep</a:t>
            </a:r>
            <a:r>
              <a:rPr lang="en-US" b="1" dirty="0" smtClean="0">
                <a:solidFill>
                  <a:srgbClr val="002060"/>
                </a:solidFill>
                <a:latin typeface="Segoe Print" pitchFamily="2" charset="0"/>
              </a:rPr>
              <a:t> 2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gymt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op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woensdagmorgen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 in het </a:t>
            </a:r>
            <a:r>
              <a:rPr lang="en-US" dirty="0" err="1" smtClean="0">
                <a:solidFill>
                  <a:srgbClr val="002060"/>
                </a:solidFill>
                <a:latin typeface="Segoe Print" pitchFamily="2" charset="0"/>
              </a:rPr>
              <a:t>speellokaal</a:t>
            </a:r>
            <a:r>
              <a:rPr lang="en-US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  <a:endParaRPr lang="en-US" b="1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/>
            <a:endParaRPr lang="en-US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="" xmlns:a16="http://schemas.microsoft.com/office/drawing/2014/main" id="{86D6375E-B2E3-4378-A1E9-CE3EDDF58AE5}"/>
              </a:ext>
            </a:extLst>
          </p:cNvPr>
          <p:cNvSpPr txBox="1"/>
          <p:nvPr/>
        </p:nvSpPr>
        <p:spPr>
          <a:xfrm>
            <a:off x="971600" y="62068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002060"/>
                </a:solidFill>
                <a:latin typeface="Segoe Print" pitchFamily="2" charset="0"/>
              </a:rPr>
              <a:t>Gymnastiek /Zwemmen</a:t>
            </a:r>
            <a:endParaRPr lang="nl-NL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2052" name="Picture 4" descr="https://i.pinimg.com/originals/39/a5/cd/39a5cd57d7b8e853abdab5ad3a48afbe.jpg">
            <a:extLst>
              <a:ext uri="{FF2B5EF4-FFF2-40B4-BE49-F238E27FC236}">
                <a16:creationId xmlns="" xmlns:a16="http://schemas.microsoft.com/office/drawing/2014/main" id="{ED5139EC-B7B6-4AF0-8E7D-E84AABD8F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05" y="0"/>
            <a:ext cx="1322636" cy="313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members.quicknet.nl/p.koelemeijer/spelen%20met%20wat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45224"/>
            <a:ext cx="3024336" cy="1114488"/>
          </a:xfrm>
          <a:prstGeom prst="rect">
            <a:avLst/>
          </a:prstGeom>
          <a:noFill/>
        </p:spPr>
      </p:pic>
      <p:pic>
        <p:nvPicPr>
          <p:cNvPr id="3075" name="Picture 3" descr="J:\foto´s informatieavond\informatieavond 2017\IMG-20170912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077072"/>
            <a:ext cx="1908212" cy="25442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3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 descr="M:\Foto's\2017-2018\groep 3b de Bijen\info avond\IMG_01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26" y="188640"/>
            <a:ext cx="4152689" cy="261028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C00000"/>
            </a:outerShdw>
          </a:effectLst>
        </p:spPr>
      </p:pic>
      <p:pic>
        <p:nvPicPr>
          <p:cNvPr id="7" name="Afbeelding 6" descr="M:\Foto's\2017-2018\groep 3b de Bijen\info avond\IMG_01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8" y="3284984"/>
            <a:ext cx="4192314" cy="296157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C00000"/>
            </a:outerShdw>
          </a:effectLst>
        </p:spPr>
      </p:pic>
      <p:pic>
        <p:nvPicPr>
          <p:cNvPr id="8" name="Afbeelding 7" descr="M:\Foto's\2017-2018\groep 3b de Bijen\info avond\IMG_01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152689" cy="31775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CC0926"/>
            </a:outerShdw>
          </a:effectLst>
        </p:spPr>
      </p:pic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-252536" y="2682162"/>
            <a:ext cx="3656558" cy="602822"/>
          </a:xfrm>
        </p:spPr>
        <p:txBody>
          <a:bodyPr/>
          <a:lstStyle/>
          <a:p>
            <a:pPr algn="r"/>
            <a:r>
              <a:rPr lang="nl-NL" sz="4000" b="1" dirty="0">
                <a:solidFill>
                  <a:srgbClr val="002060"/>
                </a:solidFill>
                <a:latin typeface="Segoe Print" pitchFamily="2" charset="0"/>
              </a:rPr>
              <a:t>Gymnastiek</a:t>
            </a:r>
            <a:endParaRPr lang="nl-NL" sz="4000" dirty="0">
              <a:solidFill>
                <a:srgbClr val="002060"/>
              </a:solidFill>
            </a:endParaRPr>
          </a:p>
        </p:txBody>
      </p:sp>
      <p:pic>
        <p:nvPicPr>
          <p:cNvPr id="10" name="Tijdelijke aanduiding voor inhoud 3" descr="M:\Foto's\2017-2018\groep 3b de Bijen\info avond\IMG_0147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1" y="176383"/>
            <a:ext cx="3953697" cy="23165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C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0095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0070C0"/>
                </a:solidFill>
                <a:latin typeface="Segoe Print" pitchFamily="2" charset="0"/>
              </a:rPr>
              <a:t/>
            </a:r>
            <a:br>
              <a:rPr lang="en-US" sz="5400" dirty="0">
                <a:solidFill>
                  <a:srgbClr val="0070C0"/>
                </a:solidFill>
                <a:latin typeface="Segoe Print" pitchFamily="2" charset="0"/>
              </a:rPr>
            </a:br>
            <a:endParaRPr lang="en-US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051720" y="76470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002060"/>
                </a:solidFill>
                <a:latin typeface="Segoe Print" pitchFamily="2" charset="0"/>
              </a:rPr>
              <a:t>Datamuur</a:t>
            </a:r>
            <a:endParaRPr lang="nl-NL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720080" y="1556792"/>
            <a:ext cx="3995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Bij een nieuw thema/hoofdstuk van een methode, laten we kinderen zien wat de nieuwe leerstof is. Een overzicht hiervan stoppen ze in hun portfolio map. </a:t>
            </a:r>
          </a:p>
          <a:p>
            <a:endParaRPr lang="nl-NL" altLang="nl-NL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nl-NL" alt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Zo leren we de kinderen dat ze eigenaar zijn van hun eigen leerproces. Zo vergroot je de betrokkenheid.</a:t>
            </a:r>
          </a:p>
          <a:p>
            <a:endParaRPr lang="nl-NL" altLang="nl-NL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nl-NL" alt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Met behulp van onze datamuur kunnen we dit ook in de groep zichtbaar maken. </a:t>
            </a:r>
            <a:endParaRPr lang="nl-NL" altLang="nl-NL" dirty="0">
              <a:solidFill>
                <a:srgbClr val="002060"/>
              </a:solidFill>
            </a:endParaRPr>
          </a:p>
        </p:txBody>
      </p:sp>
      <p:pic>
        <p:nvPicPr>
          <p:cNvPr id="6" name="Afbeelding 5" descr="M:\Foto's\2017-2018\groep 3b de Bijen\info avond\IMG_01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1700808"/>
            <a:ext cx="3996952" cy="292552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9676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Groepsafspraken</a:t>
            </a:r>
            <a:r>
              <a:rPr lang="en-US" sz="20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- </a:t>
            </a:r>
            <a:r>
              <a:rPr lang="en-US" sz="2000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datamuur</a:t>
            </a:r>
            <a:endParaRPr lang="en-US" sz="2000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endParaRPr lang="en-US" sz="9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Stilteteken</a:t>
            </a:r>
            <a:endParaRPr lang="en-US" sz="2000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endParaRPr lang="en-US" sz="9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2060"/>
                </a:solidFill>
                <a:latin typeface="Segoe Print" panose="02000600000000000000" pitchFamily="2" charset="0"/>
              </a:rPr>
              <a:t>Eten</a:t>
            </a:r>
            <a:r>
              <a:rPr lang="en-US" sz="20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Print" panose="02000600000000000000" pitchFamily="2" charset="0"/>
              </a:rPr>
              <a:t>en</a:t>
            </a:r>
            <a:r>
              <a:rPr lang="en-US" sz="20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drinken</a:t>
            </a:r>
            <a:endParaRPr lang="en-US" sz="2000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Regel van de week</a:t>
            </a:r>
            <a:endParaRPr lang="en-US" sz="2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="" xmlns:a16="http://schemas.microsoft.com/office/drawing/2014/main" id="{E3ABDF06-F5DA-4664-8F6F-543C71E0225E}"/>
              </a:ext>
            </a:extLst>
          </p:cNvPr>
          <p:cNvSpPr txBox="1"/>
          <p:nvPr/>
        </p:nvSpPr>
        <p:spPr>
          <a:xfrm>
            <a:off x="1475656" y="76470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002060"/>
                </a:solidFill>
                <a:latin typeface="Segoe Print" pitchFamily="2" charset="0"/>
              </a:rPr>
              <a:t>Regels en Afspraken</a:t>
            </a:r>
            <a:endParaRPr lang="nl-NL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28800"/>
            <a:ext cx="2657894" cy="4725144"/>
          </a:xfrm>
          <a:prstGeom prst="rect">
            <a:avLst/>
          </a:prstGeom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2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63688" y="62068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002060"/>
                </a:solidFill>
                <a:latin typeface="Segoe Print" pitchFamily="2" charset="0"/>
              </a:rPr>
              <a:t>Eten en drinken</a:t>
            </a:r>
            <a:endParaRPr lang="nl-NL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5688632" cy="319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6">
                <a:lumMod val="50000"/>
              </a:scheme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340768"/>
            <a:ext cx="3563228" cy="200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6">
                <a:lumMod val="50000"/>
              </a:schemeClr>
            </a:outerShdw>
          </a:effectLst>
        </p:spPr>
      </p:pic>
      <p:sp>
        <p:nvSpPr>
          <p:cNvPr id="3" name="Rechthoek 2"/>
          <p:cNvSpPr/>
          <p:nvPr/>
        </p:nvSpPr>
        <p:spPr>
          <a:xfrm>
            <a:off x="179512" y="4296578"/>
            <a:ext cx="61744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Segoe Print" pitchFamily="2" charset="0"/>
              </a:rPr>
              <a:t>* </a:t>
            </a:r>
            <a:r>
              <a:rPr lang="en-US" dirty="0" err="1">
                <a:solidFill>
                  <a:srgbClr val="002060"/>
                </a:solidFill>
                <a:latin typeface="Segoe Print" pitchFamily="2" charset="0"/>
              </a:rPr>
              <a:t>Graag</a:t>
            </a:r>
            <a:r>
              <a:rPr lang="en-US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Print" pitchFamily="2" charset="0"/>
              </a:rPr>
              <a:t>een</a:t>
            </a:r>
            <a:r>
              <a:rPr lang="en-US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Print" pitchFamily="2" charset="0"/>
              </a:rPr>
              <a:t>theedoek</a:t>
            </a:r>
            <a:r>
              <a:rPr lang="en-US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Print" pitchFamily="2" charset="0"/>
              </a:rPr>
              <a:t>meegeven</a:t>
            </a:r>
            <a:r>
              <a:rPr lang="en-US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Print" pitchFamily="2" charset="0"/>
              </a:rPr>
              <a:t>voor</a:t>
            </a:r>
            <a:r>
              <a:rPr lang="en-US" dirty="0">
                <a:solidFill>
                  <a:srgbClr val="002060"/>
                </a:solidFill>
                <a:latin typeface="Segoe Print" pitchFamily="2" charset="0"/>
              </a:rPr>
              <a:t> de lunch!! </a:t>
            </a:r>
            <a:r>
              <a:rPr lang="en-US" sz="6000" dirty="0">
                <a:solidFill>
                  <a:srgbClr val="002060"/>
                </a:solidFill>
                <a:latin typeface="Buttons the Bear" pitchFamily="2" charset="0"/>
              </a:rPr>
              <a:t/>
            </a:r>
            <a:br>
              <a:rPr lang="en-US" sz="6000" dirty="0">
                <a:solidFill>
                  <a:srgbClr val="002060"/>
                </a:solidFill>
                <a:latin typeface="Buttons the Bear" pitchFamily="2" charset="0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43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8265" y="3269804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02060"/>
                </a:solidFill>
                <a:latin typeface="Segoe Print" pitchFamily="2" charset="0"/>
              </a:rPr>
              <a:t>Groep</a:t>
            </a:r>
            <a:r>
              <a:rPr lang="en-US" sz="2000" dirty="0" smtClean="0">
                <a:solidFill>
                  <a:srgbClr val="002060"/>
                </a:solidFill>
                <a:latin typeface="Segoe Print" pitchFamily="2" charset="0"/>
              </a:rPr>
              <a:t> 2 </a:t>
            </a:r>
            <a:r>
              <a:rPr lang="en-US" sz="2000" dirty="0" err="1" smtClean="0">
                <a:solidFill>
                  <a:srgbClr val="002060"/>
                </a:solidFill>
                <a:latin typeface="Segoe Print" pitchFamily="2" charset="0"/>
              </a:rPr>
              <a:t>krijgt</a:t>
            </a:r>
            <a:r>
              <a:rPr lang="en-US" sz="2000" dirty="0" smtClean="0">
                <a:solidFill>
                  <a:srgbClr val="002060"/>
                </a:solidFill>
                <a:latin typeface="Segoe Print" pitchFamily="2" charset="0"/>
              </a:rPr>
              <a:t> in </a:t>
            </a:r>
            <a:r>
              <a:rPr lang="en-US" sz="2000" dirty="0" err="1" smtClean="0">
                <a:solidFill>
                  <a:srgbClr val="002060"/>
                </a:solidFill>
                <a:latin typeface="Segoe Print" pitchFamily="2" charset="0"/>
              </a:rPr>
              <a:t>februari</a:t>
            </a:r>
            <a:r>
              <a:rPr lang="en-US" sz="200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Segoe Print" pitchFamily="2" charset="0"/>
              </a:rPr>
              <a:t>een</a:t>
            </a:r>
            <a:r>
              <a:rPr lang="en-US" sz="2000" dirty="0" smtClean="0">
                <a:solidFill>
                  <a:srgbClr val="002060"/>
                </a:solidFill>
                <a:latin typeface="Segoe Print" pitchFamily="2" charset="0"/>
              </a:rPr>
              <a:t> rapport.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02060"/>
                </a:solidFill>
                <a:latin typeface="Segoe Print" pitchFamily="2" charset="0"/>
              </a:rPr>
              <a:t>Groep</a:t>
            </a:r>
            <a:r>
              <a:rPr lang="en-US" sz="2000" dirty="0" smtClean="0">
                <a:solidFill>
                  <a:srgbClr val="002060"/>
                </a:solidFill>
                <a:latin typeface="Segoe Print" pitchFamily="2" charset="0"/>
              </a:rPr>
              <a:t> 3 </a:t>
            </a:r>
            <a:r>
              <a:rPr lang="en-US" sz="2000" dirty="0" err="1" smtClean="0">
                <a:solidFill>
                  <a:srgbClr val="002060"/>
                </a:solidFill>
                <a:latin typeface="Segoe Print" pitchFamily="2" charset="0"/>
              </a:rPr>
              <a:t>krijgt</a:t>
            </a:r>
            <a:r>
              <a:rPr lang="en-US" sz="2000" dirty="0" smtClean="0">
                <a:solidFill>
                  <a:srgbClr val="002060"/>
                </a:solidFill>
                <a:latin typeface="Segoe Print" pitchFamily="2" charset="0"/>
              </a:rPr>
              <a:t> in </a:t>
            </a:r>
            <a:r>
              <a:rPr lang="en-US" sz="2000" dirty="0" err="1" smtClean="0">
                <a:solidFill>
                  <a:srgbClr val="002060"/>
                </a:solidFill>
                <a:latin typeface="Segoe Print" pitchFamily="2" charset="0"/>
              </a:rPr>
              <a:t>februari</a:t>
            </a:r>
            <a:r>
              <a:rPr lang="en-US" sz="200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Segoe Print" pitchFamily="2" charset="0"/>
              </a:rPr>
              <a:t>en</a:t>
            </a:r>
            <a:r>
              <a:rPr lang="en-US" sz="200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Segoe Print" pitchFamily="2" charset="0"/>
              </a:rPr>
              <a:t>juli</a:t>
            </a:r>
            <a:r>
              <a:rPr lang="en-US" sz="200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Segoe Print" pitchFamily="2" charset="0"/>
              </a:rPr>
              <a:t>een</a:t>
            </a:r>
            <a:r>
              <a:rPr lang="en-US" sz="2000" dirty="0" smtClean="0">
                <a:solidFill>
                  <a:srgbClr val="002060"/>
                </a:solidFill>
                <a:latin typeface="Segoe Print" pitchFamily="2" charset="0"/>
              </a:rPr>
              <a:t> rapport.</a:t>
            </a:r>
          </a:p>
          <a:p>
            <a:endParaRPr lang="en-US" sz="2800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/>
            <a:endParaRPr lang="en-US" sz="900" dirty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rgbClr val="002060"/>
                </a:solidFill>
                <a:latin typeface="Segoe Print" pitchFamily="2" charset="0"/>
              </a:rPr>
              <a:t>Kennismakingsgesprekken</a:t>
            </a:r>
            <a:r>
              <a:rPr lang="en-US" sz="2000" b="1" dirty="0" smtClean="0">
                <a:solidFill>
                  <a:srgbClr val="002060"/>
                </a:solidFill>
                <a:latin typeface="Segoe Print" pitchFamily="2" charset="0"/>
              </a:rPr>
              <a:t> op </a:t>
            </a:r>
            <a:r>
              <a:rPr lang="en-US" sz="2000" b="1" dirty="0">
                <a:solidFill>
                  <a:srgbClr val="002060"/>
                </a:solidFill>
                <a:latin typeface="Segoe Print" pitchFamily="2" charset="0"/>
              </a:rPr>
              <a:t>2 en 3 </a:t>
            </a:r>
            <a:r>
              <a:rPr lang="en-US" sz="2000" b="1" dirty="0" err="1" smtClean="0">
                <a:solidFill>
                  <a:srgbClr val="002060"/>
                </a:solidFill>
                <a:latin typeface="Segoe Print" pitchFamily="2" charset="0"/>
              </a:rPr>
              <a:t>oktober</a:t>
            </a:r>
            <a:r>
              <a:rPr lang="en-US" sz="2000" b="1" dirty="0" smtClean="0">
                <a:solidFill>
                  <a:srgbClr val="002060"/>
                </a:solidFill>
                <a:latin typeface="Segoe Print" pitchFamily="2" charset="0"/>
              </a:rPr>
              <a:t>!!! </a:t>
            </a:r>
            <a:endParaRPr lang="en-US" sz="2000" b="1" dirty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kstvak 4">
            <a:extLst>
              <a:ext uri="{FF2B5EF4-FFF2-40B4-BE49-F238E27FC236}">
                <a16:creationId xmlns="" xmlns:a16="http://schemas.microsoft.com/office/drawing/2014/main" id="{47FD9AD3-D32A-452F-A9C7-180ACAF98528}"/>
              </a:ext>
            </a:extLst>
          </p:cNvPr>
          <p:cNvSpPr txBox="1"/>
          <p:nvPr/>
        </p:nvSpPr>
        <p:spPr>
          <a:xfrm>
            <a:off x="899592" y="98072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Segoe Print" pitchFamily="2" charset="0"/>
              </a:rPr>
              <a:t>Rapporten en gesprekken</a:t>
            </a:r>
          </a:p>
        </p:txBody>
      </p:sp>
      <p:pic>
        <p:nvPicPr>
          <p:cNvPr id="2050" name="Picture 2" descr="http://obswesterschool.nl/Portals/0/School/10%20minute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96752"/>
            <a:ext cx="19716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M:\Foto's\2017-2018\groep 3b de Bijen\info avond\IMG_01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49" y="614228"/>
            <a:ext cx="6527701" cy="558798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1F5C4261-40AF-485D-83E7-17C30EC4701C}"/>
              </a:ext>
            </a:extLst>
          </p:cNvPr>
          <p:cNvSpPr txBox="1"/>
          <p:nvPr/>
        </p:nvSpPr>
        <p:spPr>
          <a:xfrm>
            <a:off x="755576" y="692696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2060"/>
                </a:solidFill>
                <a:latin typeface="Segoe Print" pitchFamily="2" charset="0"/>
              </a:rPr>
              <a:t>Kennismakingsronde</a:t>
            </a:r>
          </a:p>
        </p:txBody>
      </p:sp>
      <p:pic>
        <p:nvPicPr>
          <p:cNvPr id="6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8850" y="5331657"/>
            <a:ext cx="1011936" cy="1025549"/>
          </a:xfrm>
          <a:prstGeom prst="rect">
            <a:avLst/>
          </a:prstGeom>
          <a:noFill/>
        </p:spPr>
      </p:pic>
      <p:pic>
        <p:nvPicPr>
          <p:cNvPr id="7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3" y="5553236"/>
            <a:ext cx="1011936" cy="1025549"/>
          </a:xfrm>
          <a:prstGeom prst="rect">
            <a:avLst/>
          </a:prstGeom>
          <a:noFill/>
        </p:spPr>
      </p:pic>
      <p:pic>
        <p:nvPicPr>
          <p:cNvPr id="8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8496" y="459235"/>
            <a:ext cx="1011936" cy="1025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35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4624"/>
            <a:ext cx="7488832" cy="1512168"/>
          </a:xfrm>
        </p:spPr>
        <p:txBody>
          <a:bodyPr/>
          <a:lstStyle/>
          <a:p>
            <a:r>
              <a:rPr lang="en-US" sz="3600" dirty="0" err="1">
                <a:solidFill>
                  <a:srgbClr val="002060"/>
                </a:solidFill>
                <a:latin typeface="Segoe Print" pitchFamily="2" charset="0"/>
              </a:rPr>
              <a:t>Leerlingenzorg</a:t>
            </a:r>
            <a:endParaRPr lang="en-US" sz="3600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827584" y="2492896"/>
            <a:ext cx="7488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Onze Ib-er voor groep 2/3 is </a:t>
            </a:r>
            <a:r>
              <a:rPr lang="nl-NL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Siny</a:t>
            </a:r>
            <a:r>
              <a:rPr lang="nl-NL" smtClean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nl-NL" smtClean="0">
                <a:solidFill>
                  <a:srgbClr val="002060"/>
                </a:solidFill>
                <a:latin typeface="Segoe Print" panose="02000600000000000000" pitchFamily="2" charset="0"/>
              </a:rPr>
              <a:t>Van </a:t>
            </a:r>
            <a:r>
              <a:rPr 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der Woude.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Extra zorg wordt bepaald n.a.v. methode gebonden toetsen en toetsen van de CITO.</a:t>
            </a:r>
            <a:endParaRPr lang="nl-NL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417070"/>
            <a:ext cx="1512168" cy="1532512"/>
          </a:xfrm>
          <a:prstGeom prst="rect">
            <a:avLst/>
          </a:prstGeom>
          <a:noFill/>
        </p:spPr>
      </p:pic>
      <p:pic>
        <p:nvPicPr>
          <p:cNvPr id="1026" name="Picture 2" descr="Afbeeldingsresultaat voor siny van der wou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981" y="638805"/>
            <a:ext cx="1325018" cy="18359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441030"/>
            <a:ext cx="576064" cy="583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2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16832"/>
            <a:ext cx="7488832" cy="2664296"/>
          </a:xfrm>
        </p:spPr>
        <p:txBody>
          <a:bodyPr/>
          <a:lstStyle/>
          <a:p>
            <a:pPr algn="l"/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/>
            </a:r>
            <a:b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*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Binnenkort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is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er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een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ouderavond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voor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alle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ouders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van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groep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3. </a:t>
            </a:r>
            <a:b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Dit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gaat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over het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leren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lezen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van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uw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kind.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Een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aanrader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!!</a:t>
            </a:r>
            <a:b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en-US" sz="1600" b="0" dirty="0">
                <a:solidFill>
                  <a:srgbClr val="002060"/>
                </a:solidFill>
                <a:latin typeface="Segoe Print" pitchFamily="2" charset="0"/>
              </a:rPr>
              <a:t/>
            </a:r>
            <a:br>
              <a:rPr lang="en-US" sz="1600" b="0" dirty="0">
                <a:solidFill>
                  <a:srgbClr val="002060"/>
                </a:solidFill>
                <a:latin typeface="Segoe Print" pitchFamily="2" charset="0"/>
              </a:rPr>
            </a:b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* De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inloop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(8.20)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voor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groep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2 is op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dinsdag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en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vrijdag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  <a:b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/>
            </a:r>
            <a:b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*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Zijn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er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kinderen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allergisch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voor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bijensteken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?</a:t>
            </a:r>
            <a:b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/>
            </a:r>
            <a:b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*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Zijn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er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nog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kinderen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die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bij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het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koor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1600" b="0" dirty="0" err="1" smtClean="0">
                <a:solidFill>
                  <a:srgbClr val="002060"/>
                </a:solidFill>
                <a:latin typeface="Segoe Print" pitchFamily="2" charset="0"/>
              </a:rPr>
              <a:t>willen</a:t>
            </a:r>
            <a:r>
              <a:rPr lang="en-US" sz="1600" b="0" dirty="0" smtClean="0">
                <a:solidFill>
                  <a:srgbClr val="002060"/>
                </a:solidFill>
                <a:latin typeface="Segoe Print" pitchFamily="2" charset="0"/>
              </a:rPr>
              <a:t>?</a:t>
            </a:r>
            <a:r>
              <a:rPr lang="en-US" sz="5400" b="0" dirty="0">
                <a:solidFill>
                  <a:srgbClr val="002060"/>
                </a:solidFill>
                <a:latin typeface="Buttons the Bear" pitchFamily="2" charset="0"/>
              </a:rPr>
              <a:t/>
            </a:r>
            <a:br>
              <a:rPr lang="en-US" sz="5400" b="0" dirty="0">
                <a:solidFill>
                  <a:srgbClr val="002060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63688" y="620688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2060"/>
                </a:solidFill>
                <a:latin typeface="Segoe Print" pitchFamily="2" charset="0"/>
              </a:rPr>
              <a:t>Een paar mededelingen……</a:t>
            </a:r>
            <a:endParaRPr lang="nl-NL" sz="28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2052" name="Picture 4" descr="Afbeeldingsresultaat voor vragen leendert jan v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847267"/>
            <a:ext cx="2736304" cy="2788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3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888304"/>
            <a:ext cx="1656184" cy="218343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1674" y="404664"/>
            <a:ext cx="90268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dirty="0">
                <a:solidFill>
                  <a:srgbClr val="002060"/>
                </a:solidFill>
                <a:latin typeface="Segoe Print" panose="02000600000000000000" pitchFamily="2" charset="0"/>
              </a:rPr>
              <a:t>Meld u </a:t>
            </a:r>
            <a:r>
              <a:rPr lang="nl-NL" sz="24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aan, </a:t>
            </a:r>
            <a:r>
              <a:rPr lang="nl-NL" sz="2400" dirty="0">
                <a:solidFill>
                  <a:srgbClr val="002060"/>
                </a:solidFill>
                <a:latin typeface="Segoe Print" panose="02000600000000000000" pitchFamily="2" charset="0"/>
              </a:rPr>
              <a:t>de kinderen hebben uw hulp hard nodig !!!!!</a:t>
            </a:r>
          </a:p>
          <a:p>
            <a:pPr algn="ctr"/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95536" y="3212976"/>
            <a:ext cx="9446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Van 14.30 tot 14.45 uur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Uw kind blijft even bij juf of meester mocht dat nodig zijn.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U krijgt instructies van de politie.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Hoe meer aanmeldingen hoe minder vaak u aan de beurt bent.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Bijv. Als we 10 ouders hebben is het om de week 1 keer klaaroveren </a:t>
            </a:r>
          </a:p>
          <a:p>
            <a:r>
              <a:rPr lang="nl-NL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   Als we 20 ouders hebben is het om de 2 weken klaaroveren.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Het wordt gedaan voor de veiligheid van de kinderen!  </a:t>
            </a:r>
          </a:p>
          <a:p>
            <a:r>
              <a:rPr lang="nl-NL" dirty="0" smtClean="0">
                <a:solidFill>
                  <a:srgbClr val="002060"/>
                </a:solidFill>
              </a:rPr>
              <a:t>                                                    </a:t>
            </a: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4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836712"/>
            <a:ext cx="1368152" cy="138655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DA9FAD3C-B7FC-40F4-9D64-753CD85C16DB}"/>
              </a:ext>
            </a:extLst>
          </p:cNvPr>
          <p:cNvSpPr txBox="1"/>
          <p:nvPr/>
        </p:nvSpPr>
        <p:spPr>
          <a:xfrm>
            <a:off x="1331640" y="90872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Segoe Print" pitchFamily="2" charset="0"/>
              </a:rPr>
              <a:t>Vragenronde</a:t>
            </a:r>
          </a:p>
        </p:txBody>
      </p:sp>
      <p:pic>
        <p:nvPicPr>
          <p:cNvPr id="5" name="Picture 2" descr="J:\foto´s informatieavond\informatieavond 2017\20170912_113552(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988840"/>
            <a:ext cx="5091397" cy="286391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50000"/>
              </a:schemeClr>
            </a:outerShdw>
          </a:effectLst>
        </p:spPr>
      </p:pic>
      <p:pic>
        <p:nvPicPr>
          <p:cNvPr id="11266" name="Picture 2" descr="https://i.pinimg.com/736x/b2/9f/bd/b29fbdf149117d1fce317777825c8c46--clipart-surpri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1656184" cy="232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4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M:\Foto's\2017-2018\groep 3b de Bijen\info avond\IMG_01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6120680" cy="388843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6">
                <a:lumMod val="50000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0070C0"/>
                </a:solidFill>
                <a:latin typeface="Segoe Print" pitchFamily="2" charset="0"/>
              </a:rPr>
              <a:t/>
            </a:r>
            <a:br>
              <a:rPr lang="en-US" sz="5400" dirty="0">
                <a:solidFill>
                  <a:srgbClr val="0070C0"/>
                </a:solidFill>
                <a:latin typeface="Segoe Print" pitchFamily="2" charset="0"/>
              </a:rPr>
            </a:br>
            <a:endParaRPr lang="en-US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23528" y="54868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rgbClr val="002060"/>
                </a:solidFill>
                <a:latin typeface="Segoe Print" pitchFamily="2" charset="0"/>
              </a:rPr>
              <a:t>Leuk dat je er           was!!</a:t>
            </a:r>
          </a:p>
        </p:txBody>
      </p:sp>
      <p:pic>
        <p:nvPicPr>
          <p:cNvPr id="5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7788"/>
            <a:ext cx="1368152" cy="1386558"/>
          </a:xfrm>
          <a:prstGeom prst="rect">
            <a:avLst/>
          </a:prstGeom>
          <a:noFill/>
        </p:spPr>
      </p:pic>
      <p:sp>
        <p:nvSpPr>
          <p:cNvPr id="3" name="Tekstvak 2"/>
          <p:cNvSpPr txBox="1"/>
          <p:nvPr/>
        </p:nvSpPr>
        <p:spPr>
          <a:xfrm>
            <a:off x="539552" y="5085184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Groetjes van groep 2b en 3b</a:t>
            </a:r>
            <a:endParaRPr lang="nl-NL" sz="16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2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ten voor klein beginnen plint">
            <a:extLst>
              <a:ext uri="{FF2B5EF4-FFF2-40B4-BE49-F238E27FC236}">
                <a16:creationId xmlns="" xmlns:a16="http://schemas.microsoft.com/office/drawing/2014/main" id="{0B9854CF-4A9D-4DB3-BBCA-0D341A830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7134"/>
            <a:ext cx="3024335" cy="409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860032" y="620688"/>
            <a:ext cx="3456384" cy="5904655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Je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leerde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kijken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ogen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mond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gezicht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Je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leerde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spelen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doosje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open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dicht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Je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leerde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lopen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lampje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knopje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licht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Je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leerde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lezen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letter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woord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gedicht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BCCA3975-FAA5-4A7E-B081-60284BCF458A}"/>
              </a:ext>
            </a:extLst>
          </p:cNvPr>
          <p:cNvSpPr txBox="1"/>
          <p:nvPr/>
        </p:nvSpPr>
        <p:spPr>
          <a:xfrm>
            <a:off x="539552" y="69269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002060"/>
                </a:solidFill>
                <a:latin typeface="Segoe Print" pitchFamily="2" charset="0"/>
              </a:rPr>
              <a:t>Klein </a:t>
            </a:r>
            <a:r>
              <a:rPr lang="nl-NL" sz="4000" dirty="0" smtClean="0">
                <a:solidFill>
                  <a:srgbClr val="002060"/>
                </a:solidFill>
                <a:latin typeface="Segoe Print" pitchFamily="2" charset="0"/>
              </a:rPr>
              <a:t>beginnen….</a:t>
            </a:r>
            <a:endParaRPr lang="nl-NL" sz="4000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6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1124744"/>
            <a:ext cx="648072" cy="656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371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547664" y="54868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002060"/>
                </a:solidFill>
                <a:latin typeface="Segoe Print" pitchFamily="2" charset="0"/>
              </a:rPr>
              <a:t>Dagindeling</a:t>
            </a:r>
            <a:endParaRPr lang="nl-NL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82" y="1733909"/>
            <a:ext cx="3744416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</p:pic>
      <p:pic>
        <p:nvPicPr>
          <p:cNvPr id="7" name="Picture 3" descr="J:\foto´s informatieavond\informatieavond 2017\20170912_075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77883"/>
            <a:ext cx="3004333" cy="15833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</p:pic>
      <p:sp>
        <p:nvSpPr>
          <p:cNvPr id="2" name="Tekstvak 1"/>
          <p:cNvSpPr txBox="1"/>
          <p:nvPr/>
        </p:nvSpPr>
        <p:spPr>
          <a:xfrm>
            <a:off x="827584" y="98072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Groep 2</a:t>
            </a:r>
            <a:endParaRPr lang="nl-NL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5436096" y="126876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2060"/>
                </a:solidFill>
                <a:latin typeface="Segoe Print" panose="02000600000000000000" pitchFamily="2" charset="0"/>
              </a:rPr>
              <a:t>Groep </a:t>
            </a:r>
            <a:r>
              <a:rPr lang="nl-NL" sz="28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3</a:t>
            </a:r>
            <a:endParaRPr lang="nl-NL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9" name="Afbeelding 8" descr="M:\Foto's\2017-2018\groep 3b de Bijen\info avond\IMG_01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91980"/>
            <a:ext cx="3384376" cy="20481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</p:pic>
      <p:pic>
        <p:nvPicPr>
          <p:cNvPr id="10" name="Afbeelding 9" descr="M:\Foto's\2017-2018\groep 3b de Bijen\info avond\IMG_01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9539"/>
            <a:ext cx="2395591" cy="161596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90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864096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002060"/>
                </a:solidFill>
                <a:latin typeface="Segoe Print" pitchFamily="2" charset="0"/>
              </a:rPr>
              <a:t>Planborden</a:t>
            </a:r>
            <a:endParaRPr lang="en-US" sz="3600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5124" name="Picture 4" descr="J:\foto´s informatieavond\informatieavond 2017\20170912_075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933056"/>
            <a:ext cx="4608512" cy="2592288"/>
          </a:xfrm>
          <a:prstGeom prst="rect">
            <a:avLst/>
          </a:prstGeom>
          <a:noFill/>
        </p:spPr>
      </p:pic>
      <p:pic>
        <p:nvPicPr>
          <p:cNvPr id="5125" name="Picture 5" descr="J:\foto´s informatieavond\informatieavond 2017\20170912_075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96752"/>
            <a:ext cx="4992554" cy="2808312"/>
          </a:xfrm>
          <a:prstGeom prst="rect">
            <a:avLst/>
          </a:prstGeom>
          <a:noFill/>
        </p:spPr>
      </p:pic>
      <p:sp>
        <p:nvSpPr>
          <p:cNvPr id="8" name="Tekstvak 7"/>
          <p:cNvSpPr txBox="1"/>
          <p:nvPr/>
        </p:nvSpPr>
        <p:spPr>
          <a:xfrm>
            <a:off x="683568" y="184482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Segoe Print" pitchFamily="2" charset="0"/>
              </a:rPr>
              <a:t>Planbord groep 2</a:t>
            </a:r>
            <a:endParaRPr lang="nl-NL" dirty="0">
              <a:latin typeface="Segoe Print" pitchFamily="2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228184" y="465313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Segoe Print" pitchFamily="2" charset="0"/>
              </a:rPr>
              <a:t>Planbord groep 3</a:t>
            </a:r>
          </a:p>
          <a:p>
            <a:r>
              <a:rPr lang="nl-NL" dirty="0" smtClean="0">
                <a:latin typeface="Segoe Print" pitchFamily="2" charset="0"/>
              </a:rPr>
              <a:t>Veilig Leren Lezen</a:t>
            </a:r>
            <a:endParaRPr lang="nl-NL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230077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Segoe Print" pitchFamily="2" charset="0"/>
              </a:rPr>
              <a:t>Trefwoord</a:t>
            </a:r>
            <a:endParaRPr lang="en-US" sz="2400" dirty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Segoe Print" pitchFamily="2" charset="0"/>
              </a:rPr>
              <a:t>De </a:t>
            </a:r>
            <a:r>
              <a:rPr lang="en-US" sz="2400" dirty="0" err="1">
                <a:solidFill>
                  <a:srgbClr val="002060"/>
                </a:solidFill>
                <a:latin typeface="Segoe Print" pitchFamily="2" charset="0"/>
              </a:rPr>
              <a:t>wereld</a:t>
            </a:r>
            <a:r>
              <a:rPr lang="en-US" sz="2400" dirty="0">
                <a:solidFill>
                  <a:srgbClr val="002060"/>
                </a:solidFill>
                <a:latin typeface="Segoe Print" pitchFamily="2" charset="0"/>
              </a:rPr>
              <a:t> in </a:t>
            </a:r>
            <a:r>
              <a:rPr lang="en-US" sz="2400" dirty="0" err="1">
                <a:solidFill>
                  <a:srgbClr val="002060"/>
                </a:solidFill>
                <a:latin typeface="Segoe Print" pitchFamily="2" charset="0"/>
              </a:rPr>
              <a:t>getallen</a:t>
            </a:r>
            <a:endParaRPr lang="en-US" sz="2400" dirty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Segoe Print" pitchFamily="2" charset="0"/>
              </a:rPr>
              <a:t>Veilig</a:t>
            </a:r>
            <a:r>
              <a:rPr lang="en-US" sz="2400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Print" pitchFamily="2" charset="0"/>
              </a:rPr>
              <a:t>Leren</a:t>
            </a:r>
            <a:r>
              <a:rPr lang="en-US" sz="2400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Print" pitchFamily="2" charset="0"/>
              </a:rPr>
              <a:t>Lezen</a:t>
            </a:r>
            <a:endParaRPr lang="en-US" sz="2400" dirty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Segoe Print" pitchFamily="2" charset="0"/>
              </a:rPr>
              <a:t>Pennenstreken</a:t>
            </a:r>
            <a:endParaRPr lang="en-US" sz="2400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="" xmlns:a16="http://schemas.microsoft.com/office/drawing/2014/main" id="{10F6800F-C9B4-4C35-8206-963F7947CEE9}"/>
              </a:ext>
            </a:extLst>
          </p:cNvPr>
          <p:cNvSpPr txBox="1"/>
          <p:nvPr/>
        </p:nvSpPr>
        <p:spPr>
          <a:xfrm>
            <a:off x="1979712" y="764704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2060"/>
                </a:solidFill>
                <a:latin typeface="Segoe Print" pitchFamily="2" charset="0"/>
              </a:rPr>
              <a:t>Vakken / Methodes</a:t>
            </a:r>
          </a:p>
          <a:p>
            <a:pPr algn="ctr"/>
            <a:r>
              <a:rPr lang="nl-NL" sz="2400" b="1" dirty="0" smtClean="0">
                <a:solidFill>
                  <a:srgbClr val="002060"/>
                </a:solidFill>
                <a:latin typeface="Segoe Print" pitchFamily="2" charset="0"/>
              </a:rPr>
              <a:t>Groep </a:t>
            </a:r>
            <a:r>
              <a:rPr lang="nl-NL" sz="2400" b="1" dirty="0">
                <a:solidFill>
                  <a:srgbClr val="002060"/>
                </a:solidFill>
                <a:latin typeface="Segoe Print" pitchFamily="2" charset="0"/>
              </a:rPr>
              <a:t>3</a:t>
            </a:r>
          </a:p>
        </p:txBody>
      </p:sp>
      <p:pic>
        <p:nvPicPr>
          <p:cNvPr id="3074" name="Picture 2" descr="https://onderwijsdatabank.s3.amazonaws.com/cache/22/0f/220fd7182e81effa01799d9b734a808e.jpg">
            <a:extLst>
              <a:ext uri="{FF2B5EF4-FFF2-40B4-BE49-F238E27FC236}">
                <a16:creationId xmlns="" xmlns:a16="http://schemas.microsoft.com/office/drawing/2014/main" id="{1618F5D6-0670-4E07-90A8-DF269E55A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694" y="836543"/>
            <a:ext cx="14573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eiliglerenlezen.be/afb/ikkimsim/wandplaten/wandplaten1.jpg">
            <a:extLst>
              <a:ext uri="{FF2B5EF4-FFF2-40B4-BE49-F238E27FC236}">
                <a16:creationId xmlns="" xmlns:a16="http://schemas.microsoft.com/office/drawing/2014/main" id="{A6B7381F-B1AF-446E-BE10-B1095FEF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49257"/>
            <a:ext cx="58102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veiliglerenlezen.nl/upload/dafdf22f-b6b1-4003-94d5-6d6a05047902_veilig-logo-nieuw3.png">
            <a:extLst>
              <a:ext uri="{FF2B5EF4-FFF2-40B4-BE49-F238E27FC236}">
                <a16:creationId xmlns="" xmlns:a16="http://schemas.microsoft.com/office/drawing/2014/main" id="{C8BE6744-E978-481A-B405-DF241984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05581"/>
            <a:ext cx="21907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kwintessens.nl/media/catalog/product/cache/1/image/9df78eab33525d08d6e5fb8d27136e95/o/n/onderbouw.jpg">
            <a:extLst>
              <a:ext uri="{FF2B5EF4-FFF2-40B4-BE49-F238E27FC236}">
                <a16:creationId xmlns="" xmlns:a16="http://schemas.microsoft.com/office/drawing/2014/main" id="{7EE065DE-5329-43E9-865D-4BB59165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3" y="4437112"/>
            <a:ext cx="1331133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https://productendb.reinders-oisterwijk.nl/ViewImage.ashx?id=237471&amp;Size=253">
            <a:extLst>
              <a:ext uri="{FF2B5EF4-FFF2-40B4-BE49-F238E27FC236}">
                <a16:creationId xmlns="" xmlns:a16="http://schemas.microsoft.com/office/drawing/2014/main" id="{8E3B036C-04B2-44DD-8070-80A56E3A62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84" name="Picture 12" descr="https://productendb.reinders-oisterwijk.nl/ViewImage.ashx?id=237471&amp;Size=253">
            <a:extLst>
              <a:ext uri="{FF2B5EF4-FFF2-40B4-BE49-F238E27FC236}">
                <a16:creationId xmlns="" xmlns:a16="http://schemas.microsoft.com/office/drawing/2014/main" id="{DBD8D63C-7B3C-4C54-A769-32583094B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83" y="2990850"/>
            <a:ext cx="24098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764704"/>
            <a:ext cx="1368152" cy="1386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37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419" y="6557080"/>
            <a:ext cx="4451765" cy="2277833"/>
          </a:xfrm>
        </p:spPr>
        <p:txBody>
          <a:bodyPr/>
          <a:lstStyle/>
          <a:p>
            <a:r>
              <a:rPr lang="en-US" sz="5400" dirty="0">
                <a:solidFill>
                  <a:srgbClr val="0070C0"/>
                </a:solidFill>
                <a:latin typeface="Segoe Print" pitchFamily="2" charset="0"/>
              </a:rPr>
              <a:t/>
            </a:r>
            <a:br>
              <a:rPr lang="en-US" sz="5400" dirty="0">
                <a:solidFill>
                  <a:srgbClr val="0070C0"/>
                </a:solidFill>
                <a:latin typeface="Segoe Print" pitchFamily="2" charset="0"/>
              </a:rPr>
            </a:br>
            <a:endParaRPr lang="en-US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051720" y="34485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002060"/>
                </a:solidFill>
                <a:latin typeface="Segoe Print" pitchFamily="2" charset="0"/>
              </a:rPr>
              <a:t>Leerstof groep 3</a:t>
            </a:r>
            <a:endParaRPr lang="nl-NL" sz="40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5" name="Afbeelding 4" descr="https://www.rkbsdehofstee.nl/files/hofstee/groep_3_inhoud/2916423_ori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59630"/>
            <a:ext cx="1476164" cy="232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4644008" y="2708920"/>
            <a:ext cx="43204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 smtClean="0">
              <a:solidFill>
                <a:srgbClr val="5A5A59"/>
              </a:solidFill>
              <a:latin typeface="Segoe Print" panose="02000600000000000000" pitchFamily="2" charset="0"/>
            </a:endParaRPr>
          </a:p>
          <a:p>
            <a:r>
              <a:rPr lang="nl-NL" sz="2000" b="1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Schrijven</a:t>
            </a:r>
            <a:r>
              <a:rPr lang="nl-NL" b="1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: ‘Pennenstreken’</a:t>
            </a:r>
          </a:p>
          <a:p>
            <a:endParaRPr lang="nl-NL" sz="800" b="1" dirty="0">
              <a:solidFill>
                <a:srgbClr val="327FB7"/>
              </a:solidFill>
              <a:latin typeface="Segoe Print" panose="02000600000000000000" pitchFamily="2" charset="0"/>
            </a:endParaRPr>
          </a:p>
          <a:p>
            <a:r>
              <a:rPr lang="nl-NL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De kinderen leren eerst de losse schrijfletters en de cijfers, daarna leren ze aan elkaar schrijven. </a:t>
            </a:r>
          </a:p>
          <a:p>
            <a:endParaRPr lang="nl-NL" dirty="0" smtClean="0">
              <a:solidFill>
                <a:srgbClr val="327FB7"/>
              </a:solidFill>
              <a:latin typeface="Segoe Print" panose="02000600000000000000" pitchFamily="2" charset="0"/>
            </a:endParaRPr>
          </a:p>
          <a:p>
            <a:r>
              <a:rPr lang="nl-NL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Pennenstreken is gekoppeld aan Veilig leren lezen.</a:t>
            </a:r>
          </a:p>
        </p:txBody>
      </p:sp>
      <p:pic>
        <p:nvPicPr>
          <p:cNvPr id="1026" name="Picture 2" descr="https://i.pinimg.com/236x/84/27/42/8427422c5ca73c2783d2a6b433af5144--cl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081" y="5108982"/>
            <a:ext cx="1568333" cy="15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395536" y="1124744"/>
            <a:ext cx="396044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Rekenen</a:t>
            </a:r>
            <a:r>
              <a:rPr lang="nl-NL" b="1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: </a:t>
            </a:r>
          </a:p>
          <a:p>
            <a:r>
              <a:rPr lang="nl-NL" b="1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‘De wereld in getallen’</a:t>
            </a:r>
          </a:p>
          <a:p>
            <a:endParaRPr lang="nl-NL" sz="2000" b="1" dirty="0" smtClean="0">
              <a:solidFill>
                <a:srgbClr val="327FB7"/>
              </a:solidFill>
              <a:latin typeface="Segoe Print" panose="02000600000000000000" pitchFamily="2" charset="0"/>
            </a:endParaRPr>
          </a:p>
          <a:p>
            <a:r>
              <a:rPr lang="nl-NL" b="1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Getalbegrip: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De </a:t>
            </a:r>
            <a:r>
              <a:rPr lang="nl-NL" sz="1400" dirty="0" err="1" smtClean="0">
                <a:solidFill>
                  <a:srgbClr val="327FB7"/>
                </a:solidFill>
                <a:latin typeface="Segoe Print" panose="02000600000000000000" pitchFamily="2" charset="0"/>
              </a:rPr>
              <a:t>telrij</a:t>
            </a:r>
            <a:r>
              <a:rPr lang="nl-NL" sz="1400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 tot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Kennismaken met de </a:t>
            </a:r>
            <a:r>
              <a:rPr lang="nl-NL" sz="1400" dirty="0" err="1" smtClean="0">
                <a:solidFill>
                  <a:srgbClr val="327FB7"/>
                </a:solidFill>
                <a:latin typeface="Segoe Print" panose="02000600000000000000" pitchFamily="2" charset="0"/>
              </a:rPr>
              <a:t>telrij</a:t>
            </a:r>
            <a:r>
              <a:rPr lang="nl-NL" sz="1400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 tot 1oo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Splitsen, halveren en verdubbelen </a:t>
            </a:r>
          </a:p>
          <a:p>
            <a:r>
              <a:rPr lang="nl-NL" sz="1400" dirty="0">
                <a:solidFill>
                  <a:srgbClr val="327FB7"/>
                </a:solidFill>
                <a:latin typeface="Segoe Print" panose="02000600000000000000" pitchFamily="2" charset="0"/>
              </a:rPr>
              <a:t> </a:t>
            </a:r>
            <a:r>
              <a:rPr lang="nl-NL" sz="1400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   tot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800" dirty="0" smtClean="0">
              <a:solidFill>
                <a:srgbClr val="327FB7"/>
              </a:solidFill>
              <a:latin typeface="Segoe Print" panose="02000600000000000000" pitchFamily="2" charset="0"/>
            </a:endParaRPr>
          </a:p>
          <a:p>
            <a:r>
              <a:rPr lang="nl-NL" b="1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Basisvaardigheden</a:t>
            </a:r>
            <a:r>
              <a:rPr lang="nl-NL" i="1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Erbij en eraf tot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Splitsen tot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Verdelen in groepjes</a:t>
            </a:r>
          </a:p>
          <a:p>
            <a:endParaRPr lang="nl-NL" sz="800" dirty="0" smtClean="0">
              <a:solidFill>
                <a:srgbClr val="327FB7"/>
              </a:solidFill>
              <a:latin typeface="Segoe Print" panose="02000600000000000000" pitchFamily="2" charset="0"/>
            </a:endParaRPr>
          </a:p>
          <a:p>
            <a:r>
              <a:rPr lang="nl-NL" b="1" dirty="0" smtClean="0">
                <a:solidFill>
                  <a:srgbClr val="327FB7"/>
                </a:solidFill>
                <a:latin typeface="Segoe Print" panose="02000600000000000000" pitchFamily="2" charset="0"/>
              </a:rPr>
              <a:t>Meten, tijd en geld</a:t>
            </a:r>
            <a:endParaRPr lang="nl-NL" b="1" dirty="0">
              <a:solidFill>
                <a:srgbClr val="327FB7"/>
              </a:solidFill>
              <a:latin typeface="Segoe Print" panose="02000600000000000000" pitchFamily="2" charset="0"/>
            </a:endParaRPr>
          </a:p>
          <a:p>
            <a:endParaRPr lang="nl-NL" dirty="0">
              <a:solidFill>
                <a:srgbClr val="327FB7"/>
              </a:solidFill>
              <a:latin typeface="Segoe Print" panose="02000600000000000000" pitchFamily="2" charset="0"/>
            </a:endParaRPr>
          </a:p>
          <a:p>
            <a:endParaRPr lang="nl-NL" dirty="0">
              <a:solidFill>
                <a:srgbClr val="327FB7"/>
              </a:solidFill>
              <a:latin typeface="Segoe Print" panose="02000600000000000000" pitchFamily="2" charset="0"/>
            </a:endParaRPr>
          </a:p>
        </p:txBody>
      </p:sp>
      <p:pic>
        <p:nvPicPr>
          <p:cNvPr id="1028" name="Picture 4" descr="https://www.accessibility.nl/content/edda/wereld-in-getallen/img/les4-opgav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50346"/>
            <a:ext cx="2592288" cy="184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jufbijtje.nl/wp-content/uploads/2016/08/JB_Wig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27" y="1052736"/>
            <a:ext cx="1633713" cy="178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1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0070C0"/>
                </a:solidFill>
                <a:latin typeface="Segoe Print" pitchFamily="2" charset="0"/>
              </a:rPr>
              <a:t/>
            </a:r>
            <a:br>
              <a:rPr lang="en-US" sz="5400" dirty="0">
                <a:solidFill>
                  <a:srgbClr val="0070C0"/>
                </a:solidFill>
                <a:latin typeface="Segoe Print" pitchFamily="2" charset="0"/>
              </a:rPr>
            </a:br>
            <a:endParaRPr lang="en-US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547664" y="764704"/>
            <a:ext cx="69847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2060"/>
                </a:solidFill>
                <a:latin typeface="Segoe Print" pitchFamily="2" charset="0"/>
              </a:rPr>
              <a:t>Vakken / Methodes</a:t>
            </a:r>
          </a:p>
          <a:p>
            <a:pPr algn="ctr"/>
            <a:r>
              <a:rPr lang="nl-NL" sz="2800" b="1" dirty="0">
                <a:solidFill>
                  <a:srgbClr val="002060"/>
                </a:solidFill>
                <a:latin typeface="Segoe Print" pitchFamily="2" charset="0"/>
              </a:rPr>
              <a:t>Groep </a:t>
            </a:r>
            <a:r>
              <a:rPr lang="nl-NL" sz="2800" b="1" dirty="0" smtClean="0">
                <a:solidFill>
                  <a:srgbClr val="002060"/>
                </a:solidFill>
                <a:latin typeface="Segoe Print" pitchFamily="2" charset="0"/>
              </a:rPr>
              <a:t>2</a:t>
            </a:r>
            <a:endParaRPr lang="nl-NL" sz="28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idx="1"/>
          </p:nvPr>
        </p:nvSpPr>
        <p:spPr>
          <a:xfrm>
            <a:off x="827584" y="2348881"/>
            <a:ext cx="7488832" cy="25922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Segoe Print" pitchFamily="2" charset="0"/>
              </a:rPr>
              <a:t>Trefwoord</a:t>
            </a:r>
            <a:endParaRPr lang="en-US" sz="2400" dirty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Segoe Print" pitchFamily="2" charset="0"/>
              </a:rPr>
              <a:t>Voorbereidend</a:t>
            </a:r>
            <a:r>
              <a:rPr lang="en-US" sz="240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Segoe Print" pitchFamily="2" charset="0"/>
              </a:rPr>
              <a:t>lezen</a:t>
            </a:r>
            <a:endParaRPr lang="en-US" sz="2400" dirty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Segoe Print" pitchFamily="2" charset="0"/>
              </a:rPr>
              <a:t>Voorbereidend</a:t>
            </a:r>
            <a:r>
              <a:rPr lang="en-US" sz="240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Segoe Print" pitchFamily="2" charset="0"/>
              </a:rPr>
              <a:t>rekenen</a:t>
            </a:r>
            <a:endParaRPr lang="en-US" sz="2400" dirty="0">
              <a:solidFill>
                <a:srgbClr val="002060"/>
              </a:solidFill>
              <a:latin typeface="Segoe Pri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Segoe Print" pitchFamily="2" charset="0"/>
              </a:rPr>
              <a:t>Voorbereidend</a:t>
            </a:r>
            <a:r>
              <a:rPr lang="en-US" sz="2400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Segoe Print" pitchFamily="2" charset="0"/>
              </a:rPr>
              <a:t>schrijven</a:t>
            </a:r>
            <a:endParaRPr lang="en-US" sz="2400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1026" name="Picture 2" descr="https://content-hg.heutink.nl/Foto/500px/5221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" y="193088"/>
            <a:ext cx="1470679" cy="220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ontent-hg.heutink.nl/Foto/500px/522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750" y="2310347"/>
            <a:ext cx="1823144" cy="41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leuteridee.nl/wp-content/uploads/2014/02/Schrijfpatroon-bijen-kleuteridee.nl-thema-bijen-voor-kleuters-bees-writing-pattern-bees-theme-for-preschool-free-printable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76" y="4293096"/>
            <a:ext cx="1772775" cy="25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www.kwintessens.nl/media/catalog/product/cache/1/image/9df78eab33525d08d6e5fb8d27136e95/o/n/onderbouw.jpg">
            <a:extLst>
              <a:ext uri="{FF2B5EF4-FFF2-40B4-BE49-F238E27FC236}">
                <a16:creationId xmlns="" xmlns:a16="http://schemas.microsoft.com/office/drawing/2014/main" id="{7EE065DE-5329-43E9-865D-4BB59165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66" y="736465"/>
            <a:ext cx="1331133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3823765" cy="215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664296"/>
          </a:xfrm>
        </p:spPr>
        <p:txBody>
          <a:bodyPr/>
          <a:lstStyle/>
          <a:p>
            <a: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sz="5400" dirty="0">
                <a:solidFill>
                  <a:srgbClr val="A52E77"/>
                </a:solidFill>
                <a:latin typeface="Buttons the Bear" pitchFamily="2" charset="0"/>
              </a:rPr>
            </a:br>
            <a:r>
              <a:rPr lang="en-US" dirty="0">
                <a:solidFill>
                  <a:srgbClr val="A52E77"/>
                </a:solidFill>
                <a:latin typeface="Buttons the Bear" pitchFamily="2" charset="0"/>
              </a:rPr>
              <a:t/>
            </a:r>
            <a:br>
              <a:rPr lang="en-US" dirty="0">
                <a:solidFill>
                  <a:srgbClr val="A52E77"/>
                </a:solidFill>
                <a:latin typeface="Buttons the Bear" pitchFamily="2" charset="0"/>
              </a:rPr>
            </a:br>
            <a:endParaRPr lang="en-US" dirty="0">
              <a:solidFill>
                <a:srgbClr val="A52E77"/>
              </a:solidFill>
              <a:latin typeface="Buttons the Bear" pitchFamily="2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31640" y="40466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rgbClr val="002060"/>
                </a:solidFill>
                <a:latin typeface="Segoe Print" pitchFamily="2" charset="0"/>
              </a:rPr>
              <a:t>Groep 2 ~ </a:t>
            </a:r>
            <a:r>
              <a:rPr lang="nl-NL" sz="3600" b="1" dirty="0" smtClean="0">
                <a:solidFill>
                  <a:srgbClr val="002060"/>
                </a:solidFill>
                <a:latin typeface="Segoe Print" pitchFamily="2" charset="0"/>
              </a:rPr>
              <a:t>Samen spelen ……….</a:t>
            </a:r>
            <a:endParaRPr lang="nl-NL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11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52626" cy="864096"/>
          </a:xfrm>
          <a:prstGeom prst="rect">
            <a:avLst/>
          </a:prstGeom>
          <a:noFill/>
        </p:spPr>
      </p:pic>
      <p:pic>
        <p:nvPicPr>
          <p:cNvPr id="12" name="Picture 2" descr="http://members.home.nl/tvdmeij/files/onbekend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0171">
            <a:off x="8100392" y="5589240"/>
            <a:ext cx="852626" cy="864096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73016"/>
            <a:ext cx="1512168" cy="268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645024"/>
            <a:ext cx="166068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fbeelding 14" descr="IMG-20170912-WA0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0" y="3933056"/>
            <a:ext cx="3563888" cy="267291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36" y="1730347"/>
            <a:ext cx="3851920" cy="21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nsConstantijn_PowerpointSjabloon_cmyk_08nov2016">
  <a:themeElements>
    <a:clrScheme name="Custom 9">
      <a:dk1>
        <a:srgbClr val="327FB7"/>
      </a:dk1>
      <a:lt1>
        <a:srgbClr val="808080"/>
      </a:lt1>
      <a:dk2>
        <a:srgbClr val="808080"/>
      </a:dk2>
      <a:lt2>
        <a:srgbClr val="808080"/>
      </a:lt2>
      <a:accent1>
        <a:srgbClr val="474747"/>
      </a:accent1>
      <a:accent2>
        <a:srgbClr val="474747"/>
      </a:accent2>
      <a:accent3>
        <a:srgbClr val="5C5C5C"/>
      </a:accent3>
      <a:accent4>
        <a:srgbClr val="707070"/>
      </a:accent4>
      <a:accent5>
        <a:srgbClr val="9C9C9C"/>
      </a:accent5>
      <a:accent6>
        <a:srgbClr val="AEAEAE"/>
      </a:accent6>
      <a:hlink>
        <a:srgbClr val="404040"/>
      </a:hlink>
      <a:folHlink>
        <a:srgbClr val="4545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32B520136F90459216019E54A98CA7" ma:contentTypeVersion="8" ma:contentTypeDescription="Een nieuw document maken." ma:contentTypeScope="" ma:versionID="89c56bd0f4161e0d16e0b713ec46447d">
  <xsd:schema xmlns:xsd="http://www.w3.org/2001/XMLSchema" xmlns:xs="http://www.w3.org/2001/XMLSchema" xmlns:p="http://schemas.microsoft.com/office/2006/metadata/properties" xmlns:ns2="24ad616f-d717-49cf-9226-267231726262" xmlns:ns3="83fe0da6-e8b9-489c-9cc8-0547b95adb4f" targetNamespace="http://schemas.microsoft.com/office/2006/metadata/properties" ma:root="true" ma:fieldsID="6a5c62b163213be5c60a6261f1db0186" ns2:_="" ns3:_="">
    <xsd:import namespace="24ad616f-d717-49cf-9226-267231726262"/>
    <xsd:import namespace="83fe0da6-e8b9-489c-9cc8-0547b95adb4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d616f-d717-49cf-9226-2672317262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e0da6-e8b9-489c-9cc8-0547b95adb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CBC734-5F51-456E-BBEF-C9B0BD0B15BF}">
  <ds:schemaRefs>
    <ds:schemaRef ds:uri="83fe0da6-e8b9-489c-9cc8-0547b95adb4f"/>
    <ds:schemaRef ds:uri="http://purl.org/dc/terms/"/>
    <ds:schemaRef ds:uri="http://www.w3.org/XML/1998/namespace"/>
    <ds:schemaRef ds:uri="http://purl.org/dc/dcmitype/"/>
    <ds:schemaRef ds:uri="24ad616f-d717-49cf-9226-267231726262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20C45BE-3C71-4A17-9BAF-D63A7F194B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C38C15-D217-4FC1-95E3-6A799B2C62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ad616f-d717-49cf-9226-267231726262"/>
    <ds:schemaRef ds:uri="83fe0da6-e8b9-489c-9cc8-0547b95adb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PrinsConstantijn_PowerpointSjabloon_cmyk_08nov2016.potx</Template>
  <TotalTime>869</TotalTime>
  <Words>458</Words>
  <Application>Microsoft Office PowerPoint</Application>
  <PresentationFormat>Diavoorstelling (4:3)</PresentationFormat>
  <Paragraphs>145</Paragraphs>
  <Slides>24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2" baseType="lpstr">
      <vt:lpstr>Arial</vt:lpstr>
      <vt:lpstr>Buttons the Bear</vt:lpstr>
      <vt:lpstr>Calibri</vt:lpstr>
      <vt:lpstr>Comic Sans MS</vt:lpstr>
      <vt:lpstr>Segoe Print</vt:lpstr>
      <vt:lpstr>Signika-Light</vt:lpstr>
      <vt:lpstr>Tahoma</vt:lpstr>
      <vt:lpstr>PrinsConstantijn_PowerpointSjabloon_cmyk_08nov2016</vt:lpstr>
      <vt:lpstr>   Welkom          de      groep!</vt:lpstr>
      <vt:lpstr>  </vt:lpstr>
      <vt:lpstr>  </vt:lpstr>
      <vt:lpstr>PowerPoint-presentatie</vt:lpstr>
      <vt:lpstr>Planborden</vt:lpstr>
      <vt:lpstr>  </vt:lpstr>
      <vt:lpstr> </vt:lpstr>
      <vt:lpstr> </vt:lpstr>
      <vt:lpstr>  </vt:lpstr>
      <vt:lpstr>  </vt:lpstr>
      <vt:lpstr>  </vt:lpstr>
      <vt:lpstr>  </vt:lpstr>
      <vt:lpstr>  </vt:lpstr>
      <vt:lpstr>PowerPoint-presentatie</vt:lpstr>
      <vt:lpstr>PowerPoint-presentatie</vt:lpstr>
      <vt:lpstr> </vt:lpstr>
      <vt:lpstr>  </vt:lpstr>
      <vt:lpstr>  </vt:lpstr>
      <vt:lpstr>  </vt:lpstr>
      <vt:lpstr>Leerlingenzorg</vt:lpstr>
      <vt:lpstr> * Binnenkort is er een ouderavond voor alle ouders van groep 3.    Dit gaat over het leren lezen van uw kind. Een aanrader!!  * De inloop (8.20) voor groep 2 is op dinsdag en vrijdag.  * Zijn er kinderen allergisch voor bijensteken?  * Zijn er nog kinderen die bij het koor willen?  </vt:lpstr>
      <vt:lpstr>PowerPoint-presentatie</vt:lpstr>
      <vt:lpstr>  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Gerrit Wiggers</dc:creator>
  <cp:lastModifiedBy>Mary Hudepohl</cp:lastModifiedBy>
  <cp:revision>129</cp:revision>
  <cp:lastPrinted>2017-09-20T11:33:21Z</cp:lastPrinted>
  <dcterms:created xsi:type="dcterms:W3CDTF">2010-12-15T13:36:26Z</dcterms:created>
  <dcterms:modified xsi:type="dcterms:W3CDTF">2017-09-21T17:52:29Z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0x0101008E32B520136F90459216019E54A98CA7</vt:lpwstr>
  </property>
</Properties>
</file>